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A89AD-4E1B-4BEF-BB53-DC8D7C69377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0564-DC1B-4E26-91E7-EC7E175E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2.4 – Functions as Mathematical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2.4 Functions as Mathematical </a:t>
            </a:r>
            <a:r>
              <a:rPr lang="en-US" sz="2400" b="1" dirty="0" smtClean="0"/>
              <a:t>Models</a:t>
            </a:r>
            <a:br>
              <a:rPr lang="en-US" sz="2400" b="1" dirty="0" smtClean="0"/>
            </a:br>
            <a:r>
              <a:rPr lang="en-US" sz="2400" b="1" dirty="0" smtClean="0"/>
              <a:t>(Shape </a:t>
            </a:r>
            <a:r>
              <a:rPr lang="en-US" sz="2400" b="1" dirty="0"/>
              <a:t>of the graph)</a:t>
            </a:r>
          </a:p>
        </p:txBody>
      </p:sp>
      <p:sp>
        <p:nvSpPr>
          <p:cNvPr id="40978" name="Text Box 18"/>
          <p:cNvSpPr txBox="1">
            <a:spLocks noGrp="1" noChangeArrowheads="1"/>
          </p:cNvSpPr>
          <p:nvPr>
            <p:ph idx="1"/>
          </p:nvPr>
        </p:nvSpPr>
        <p:spPr>
          <a:xfrm rot="16200000">
            <a:off x="-477043" y="4626769"/>
            <a:ext cx="2514600" cy="484187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400" b="1"/>
              <a:t>Distance from Home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V="1">
            <a:off x="685800" y="3048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685800" y="1143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685800" y="2209800"/>
            <a:ext cx="243840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343400" y="3124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4343399" y="1371600"/>
            <a:ext cx="45719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4343400" y="2438400"/>
            <a:ext cx="1371600" cy="685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715000" y="2438400"/>
            <a:ext cx="1828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524000" y="60960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1524000" y="3505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1524000" y="5257800"/>
            <a:ext cx="1905000" cy="838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3429000" y="5257800"/>
            <a:ext cx="16002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029200" y="4191000"/>
            <a:ext cx="1143000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498725" y="6259513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Time Elapsed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257800" y="33528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Time Elapsed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905000" y="3276600"/>
            <a:ext cx="1227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Time Elapsed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 rot="-5400000">
            <a:off x="-9144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1400" b="1">
                <a:latin typeface="Times New Roman" pitchFamily="18" charset="0"/>
              </a:rPr>
              <a:t>Distance from Home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 rot="-5400000">
            <a:off x="2743200" y="190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1400" b="1">
                <a:latin typeface="Times New Roman" pitchFamily="18" charset="0"/>
              </a:rPr>
              <a:t>Distance from Home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1812925" y="5218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walk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641725" y="48371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wait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5241925" y="430371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382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u="sng" dirty="0" smtClean="0"/>
              <a:t>44 </a:t>
            </a:r>
            <a:r>
              <a:rPr lang="en-US" sz="2200" b="1" u="sng" dirty="0"/>
              <a:t>a</a:t>
            </a:r>
            <a:r>
              <a:rPr lang="en-US" sz="2200" dirty="0"/>
              <a:t> The table shows how the amount of water, </a:t>
            </a:r>
            <a:r>
              <a:rPr lang="en-US" sz="2200" b="1" dirty="0"/>
              <a:t>A</a:t>
            </a:r>
            <a:r>
              <a:rPr lang="en-US" sz="2200" dirty="0"/>
              <a:t>, flowing past a point on a river is related to the width, </a:t>
            </a:r>
            <a:r>
              <a:rPr lang="en-US" sz="2200" b="1" dirty="0"/>
              <a:t>W</a:t>
            </a:r>
            <a:r>
              <a:rPr lang="en-US" sz="2200" dirty="0"/>
              <a:t>, of the river at that point</a:t>
            </a:r>
            <a:br>
              <a:rPr lang="en-US" sz="22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57378" name="Group 3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6858000" cy="1076643"/>
        </p:xfrm>
        <a:graphic>
          <a:graphicData uri="http://schemas.openxmlformats.org/drawingml/2006/table">
            <a:tbl>
              <a:tblPr/>
              <a:tblGrid>
                <a:gridCol w="1463675"/>
                <a:gridCol w="1279525"/>
                <a:gridCol w="1371600"/>
                <a:gridCol w="1371600"/>
                <a:gridCol w="13716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 (feet)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 of 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76" name="Object 32"/>
          <p:cNvGraphicFramePr>
            <a:graphicFrameLocks noChangeAspect="1"/>
          </p:cNvGraphicFramePr>
          <p:nvPr>
            <p:ph sz="half" idx="2"/>
          </p:nvPr>
        </p:nvGraphicFramePr>
        <p:xfrm>
          <a:off x="1828800" y="6172200"/>
          <a:ext cx="617538" cy="528638"/>
        </p:xfrm>
        <a:graphic>
          <a:graphicData uri="http://schemas.openxmlformats.org/presentationml/2006/ole">
            <p:oleObj spid="_x0000_s1026" name="Equation" r:id="rId3" imgW="266400" imgH="228600" progId="Equation.3">
              <p:embed/>
            </p:oleObj>
          </a:graphicData>
        </a:graphic>
      </p:graphicFrame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533400" y="617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 flipV="1">
            <a:off x="533400" y="419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4" name="Arc 30"/>
          <p:cNvSpPr>
            <a:spLocks/>
          </p:cNvSpPr>
          <p:nvPr/>
        </p:nvSpPr>
        <p:spPr bwMode="auto">
          <a:xfrm rot="10800000" flipV="1">
            <a:off x="609600" y="4038600"/>
            <a:ext cx="2286000" cy="2133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1219200" y="6324600"/>
            <a:ext cx="77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Y = k </a:t>
            </a:r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25908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2.6 – Domain and Range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Domain</a:t>
            </a:r>
            <a:r>
              <a:rPr lang="en-US" sz="2000" dirty="0" smtClean="0"/>
              <a:t> - </a:t>
            </a:r>
            <a:r>
              <a:rPr lang="en-US" sz="1400" dirty="0" smtClean="0"/>
              <a:t>The </a:t>
            </a:r>
            <a:r>
              <a:rPr lang="en-US" sz="1400" u="sng" dirty="0" smtClean="0"/>
              <a:t>domain</a:t>
            </a:r>
            <a:r>
              <a:rPr lang="en-US" sz="1400" dirty="0" smtClean="0"/>
              <a:t> of a function is the set of permissible values for the input variable. The </a:t>
            </a:r>
            <a:r>
              <a:rPr lang="en-US" sz="1400" u="sng" dirty="0" smtClean="0"/>
              <a:t>range</a:t>
            </a:r>
            <a:r>
              <a:rPr lang="en-US" sz="1400" dirty="0" smtClean="0"/>
              <a:t> is the set of function values ( that is , values of the output variable) that correspond to the domain values.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000" b="1" dirty="0" smtClean="0"/>
              <a:t>Function-</a:t>
            </a:r>
            <a:r>
              <a:rPr lang="en-US" sz="1400" dirty="0" smtClean="0"/>
              <a:t> A relationship between two variables is a function if each element of the domain is paired with exactly one element of the range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09800" y="54864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3200400" y="4191000"/>
            <a:ext cx="1447800" cy="2514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6895932">
            <a:off x="2238614" y="4954524"/>
            <a:ext cx="2838430" cy="128480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3048794" y="46474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95600" y="5562600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-3            0          3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38862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819400" y="6019800"/>
            <a:ext cx="1854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 </a:t>
            </a:r>
            <a:r>
              <a:rPr lang="en-US" dirty="0" smtClean="0"/>
              <a:t>=[  </a:t>
            </a:r>
            <a:r>
              <a:rPr lang="en-US" dirty="0" smtClean="0"/>
              <a:t>-3 , 3 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Range = </a:t>
            </a:r>
            <a:r>
              <a:rPr lang="en-US" dirty="0" smtClean="0"/>
              <a:t>[ </a:t>
            </a:r>
            <a:r>
              <a:rPr lang="en-US" dirty="0" smtClean="0"/>
              <a:t>0, </a:t>
            </a:r>
            <a:r>
              <a:rPr lang="en-US" dirty="0" smtClean="0"/>
              <a:t>3]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1295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2400" dirty="0" smtClean="0"/>
              <a:t>Domain and Range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2971800" y="5410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>
            <a:off x="4572000" y="5410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FUNCTION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idx="1"/>
          </p:nvPr>
        </p:nvSpPr>
        <p:spPr>
          <a:xfrm>
            <a:off x="2819400" y="41910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>
            <a:normAutofit fontScale="25000" lnSpcReduction="20000"/>
          </a:bodyPr>
          <a:lstStyle/>
          <a:p>
            <a:pPr lvl="1">
              <a:lnSpc>
                <a:spcPct val="80000"/>
              </a:lnSpc>
            </a:pPr>
            <a:endParaRPr lang="en-US" sz="1100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752600" y="5410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V="1">
            <a:off x="1752600" y="1295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52600" y="5370513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1      2      3     4      5     </a:t>
            </a:r>
            <a:r>
              <a:rPr lang="en-US" dirty="0" smtClean="0"/>
              <a:t>6      7</a:t>
            </a:r>
            <a:endParaRPr lang="en-US" dirty="0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19200" y="2438400"/>
            <a:ext cx="3111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  <a:p>
            <a:endParaRPr lang="en-US"/>
          </a:p>
          <a:p>
            <a:r>
              <a:rPr lang="en-US"/>
              <a:t>4</a:t>
            </a:r>
          </a:p>
          <a:p>
            <a:endParaRPr lang="en-US"/>
          </a:p>
          <a:p>
            <a:r>
              <a:rPr lang="en-US"/>
              <a:t>3</a:t>
            </a:r>
          </a:p>
          <a:p>
            <a:endParaRPr lang="en-US"/>
          </a:p>
          <a:p>
            <a:r>
              <a:rPr lang="en-US"/>
              <a:t>2</a:t>
            </a:r>
          </a:p>
          <a:p>
            <a:endParaRPr lang="en-US"/>
          </a:p>
          <a:p>
            <a:r>
              <a:rPr lang="en-US"/>
              <a:t>1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22860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2819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0386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4384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2286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39624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 flipV="1">
            <a:off x="3352800" y="3657600"/>
            <a:ext cx="45719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28194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3352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460" name="Oval 20"/>
          <p:cNvSpPr>
            <a:spLocks noChangeArrowheads="1"/>
          </p:cNvSpPr>
          <p:nvPr/>
        </p:nvSpPr>
        <p:spPr bwMode="auto">
          <a:xfrm flipH="1">
            <a:off x="3886200" y="3657600"/>
            <a:ext cx="7620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152400" y="3352800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Range </a:t>
            </a:r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990600" y="3657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V="1">
            <a:off x="990600" y="32766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 flipH="1" flipV="1">
            <a:off x="2971800" y="50292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 flipV="1">
            <a:off x="4038600" y="3352800"/>
            <a:ext cx="990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3641725" y="613251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Domain</a:t>
            </a:r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>
            <a:off x="2362200" y="6477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flipV="1">
            <a:off x="9144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105400" y="6019800"/>
            <a:ext cx="1932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Domain: [ 3, 7]</a:t>
            </a:r>
          </a:p>
          <a:p>
            <a:r>
              <a:rPr lang="en-US" dirty="0" smtClean="0"/>
              <a:t>Range: {1, 2, 3, 4}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/>
              <a:t/>
            </a:r>
            <a:br>
              <a:rPr lang="en-US" sz="2800" u="sng" dirty="0"/>
            </a:br>
            <a:endParaRPr lang="en-US" sz="1800" dirty="0"/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819400"/>
            <a:ext cx="1885950" cy="1276350"/>
          </a:xfrm>
          <a:noFill/>
          <a:ln/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971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8194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66"/>
                </a:solidFill>
                <a:latin typeface="Times New Roman" pitchFamily="18" charset="0"/>
              </a:rPr>
              <a:t>           Enter </a:t>
            </a:r>
            <a:r>
              <a:rPr lang="en-US" sz="1400" b="1" dirty="0">
                <a:solidFill>
                  <a:srgbClr val="FF0066"/>
                </a:solidFill>
                <a:latin typeface="Times New Roman" pitchFamily="18" charset="0"/>
              </a:rPr>
              <a:t>y                               </a:t>
            </a:r>
            <a:r>
              <a:rPr lang="en-US" sz="1400" b="1" dirty="0" smtClean="0">
                <a:solidFill>
                  <a:srgbClr val="FF0066"/>
                </a:solidFill>
                <a:latin typeface="Times New Roman" pitchFamily="18" charset="0"/>
              </a:rPr>
              <a:t>                Enter </a:t>
            </a:r>
            <a:r>
              <a:rPr lang="en-US" sz="1400" b="1" dirty="0">
                <a:solidFill>
                  <a:srgbClr val="FF0066"/>
                </a:solidFill>
                <a:latin typeface="Times New Roman" pitchFamily="18" charset="0"/>
              </a:rPr>
              <a:t>window                        </a:t>
            </a:r>
            <a:r>
              <a:rPr lang="en-US" sz="1400" b="1" dirty="0" smtClean="0">
                <a:solidFill>
                  <a:srgbClr val="FF0066"/>
                </a:solidFill>
                <a:latin typeface="Times New Roman" pitchFamily="18" charset="0"/>
              </a:rPr>
              <a:t>                                       </a:t>
            </a:r>
            <a:r>
              <a:rPr lang="en-US" sz="1400" b="1" dirty="0">
                <a:solidFill>
                  <a:srgbClr val="FF0066"/>
                </a:solidFill>
                <a:latin typeface="Times New Roman" pitchFamily="18" charset="0"/>
              </a:rPr>
              <a:t>Press graph</a:t>
            </a:r>
          </a:p>
          <a:p>
            <a:r>
              <a:rPr lang="en-US" sz="1400" b="1" dirty="0">
                <a:solidFill>
                  <a:srgbClr val="FF0066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en-US" sz="1400" b="1" dirty="0" smtClean="0">
                <a:solidFill>
                  <a:srgbClr val="FF0066"/>
                </a:solidFill>
                <a:latin typeface="Times New Roman" pitchFamily="18" charset="0"/>
              </a:rPr>
              <a:t>                                               [ </a:t>
            </a:r>
            <a:r>
              <a:rPr lang="en-US" sz="1400" b="1" dirty="0">
                <a:solidFill>
                  <a:srgbClr val="FF0066"/>
                </a:solidFill>
                <a:latin typeface="Times New Roman" pitchFamily="18" charset="0"/>
              </a:rPr>
              <a:t>-10, 10, 1] by [ - 100, 1500, 1]</a:t>
            </a: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324600" y="4191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 flipV="1">
            <a:off x="8382000" y="2895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 rot="5400000">
            <a:off x="8289131" y="3369469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4191000"/>
            <a:ext cx="2002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-10                 0            </a:t>
            </a:r>
            <a:r>
              <a:rPr lang="en-US" sz="1200" dirty="0"/>
              <a:t> </a:t>
            </a:r>
            <a:r>
              <a:rPr lang="en-US" sz="1200" dirty="0" smtClean="0"/>
              <a:t>     10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48006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0"/>
            <a:ext cx="7162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2.6 Domain and Range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n-US" dirty="0" smtClean="0"/>
              <a:t>The function h= f(t) = 1454 – 16t</a:t>
            </a:r>
            <a:r>
              <a:rPr lang="en-US" baseline="30000" dirty="0" smtClean="0"/>
              <a:t>2</a:t>
            </a:r>
            <a:r>
              <a:rPr lang="en-US" dirty="0" smtClean="0"/>
              <a:t> gives the height of an algebra book dropped from the top of the Sears Tower as a function of time. Give a suitable domain for this application, and the corresponding 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Ex- 2.6 </a:t>
            </a:r>
            <a:r>
              <a:rPr lang="en-US" sz="2000" dirty="0"/>
              <a:t>, 28a</a:t>
            </a:r>
            <a:r>
              <a:rPr lang="en-US" sz="2000" dirty="0" smtClean="0"/>
              <a:t>)                                                                                                                       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Find </a:t>
            </a:r>
            <a:r>
              <a:rPr lang="en-US" sz="2000" dirty="0"/>
              <a:t>the Domain of each function </a:t>
            </a:r>
            <a:br>
              <a:rPr lang="en-US" sz="2000" dirty="0"/>
            </a:br>
            <a:r>
              <a:rPr lang="en-US" sz="2000" dirty="0"/>
              <a:t>a) h(n ) = 3 + (n – 1)</a:t>
            </a:r>
            <a:r>
              <a:rPr lang="en-US" sz="2000" baseline="30000" dirty="0"/>
              <a:t>2</a:t>
            </a:r>
            <a:r>
              <a:rPr lang="en-US" sz="2000" dirty="0"/>
              <a:t>  </a:t>
            </a:r>
            <a:br>
              <a:rPr lang="en-US" sz="2000" dirty="0"/>
            </a:br>
            <a:r>
              <a:rPr lang="en-US" sz="2000" dirty="0"/>
              <a:t>b) g(n) = 3 - (n + 1)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</p:txBody>
      </p:sp>
      <p:pic>
        <p:nvPicPr>
          <p:cNvPr id="624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743200"/>
            <a:ext cx="2667000" cy="1804988"/>
          </a:xfrm>
          <a:noFill/>
          <a:ln/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066800" y="5257800"/>
            <a:ext cx="186140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h(n ) = 3 + (n – </a:t>
            </a:r>
            <a:r>
              <a:rPr lang="en-US" dirty="0" smtClean="0">
                <a:solidFill>
                  <a:schemeClr val="tx2"/>
                </a:solidFill>
              </a:rPr>
              <a:t>1)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</a:p>
          <a:p>
            <a:endParaRPr lang="en-US" baseline="30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 Domain : all </a:t>
            </a:r>
            <a:r>
              <a:rPr lang="en-US" dirty="0" err="1" smtClean="0">
                <a:solidFill>
                  <a:schemeClr val="tx2"/>
                </a:solidFill>
              </a:rPr>
              <a:t>reals</a:t>
            </a:r>
            <a:endParaRPr lang="en-US" baseline="30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Range </a:t>
            </a:r>
            <a:r>
              <a:rPr lang="en-US" dirty="0" smtClean="0">
                <a:solidFill>
                  <a:schemeClr val="tx2"/>
                </a:solidFill>
              </a:rPr>
              <a:t>:[3</a:t>
            </a:r>
            <a:r>
              <a:rPr lang="en-US" baseline="30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en-US" baseline="30000" dirty="0" smtClean="0">
                <a:solidFill>
                  <a:schemeClr val="tx2"/>
                </a:solidFill>
              </a:rPr>
              <a:t>   ∞</a:t>
            </a:r>
            <a:r>
              <a:rPr lang="en-US" dirty="0" smtClean="0">
                <a:solidFill>
                  <a:schemeClr val="tx2"/>
                </a:solidFill>
              </a:rPr>
              <a:t>   )</a:t>
            </a:r>
            <a:endParaRPr lang="en-US" baseline="30000" dirty="0" smtClean="0">
              <a:solidFill>
                <a:schemeClr val="tx2"/>
              </a:solidFill>
            </a:endParaRPr>
          </a:p>
          <a:p>
            <a:endParaRPr lang="en-US" baseline="30000" dirty="0" smtClean="0">
              <a:solidFill>
                <a:schemeClr val="tx2"/>
              </a:solidFill>
            </a:endParaRPr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89225"/>
            <a:ext cx="26670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5181600" y="5257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g(n) = 3 - (n + 1)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32766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304800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657600"/>
            <a:ext cx="268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37338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-1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endCxn id="7" idx="3"/>
          </p:cNvCxnSpPr>
          <p:nvPr/>
        </p:nvCxnSpPr>
        <p:spPr>
          <a:xfrm rot="10800000" flipV="1">
            <a:off x="2096822" y="3352800"/>
            <a:ext cx="112978" cy="6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  <a:endCxn id="9" idx="0"/>
          </p:cNvCxnSpPr>
          <p:nvPr/>
        </p:nvCxnSpPr>
        <p:spPr>
          <a:xfrm rot="5400000" flipH="1" flipV="1">
            <a:off x="2343811" y="36576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905500" y="35433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3"/>
          </p:cNvCxnSpPr>
          <p:nvPr/>
        </p:nvCxnSpPr>
        <p:spPr>
          <a:xfrm rot="10800000">
            <a:off x="5983022" y="3186500"/>
            <a:ext cx="112978" cy="9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81600" y="57912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Domain : all </a:t>
            </a:r>
            <a:r>
              <a:rPr lang="en-US" dirty="0" err="1" smtClean="0">
                <a:solidFill>
                  <a:schemeClr val="tx2"/>
                </a:solidFill>
              </a:rPr>
              <a:t>reals</a:t>
            </a:r>
            <a:endParaRPr lang="en-US" baseline="30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Range :( -</a:t>
            </a:r>
            <a:r>
              <a:rPr lang="en-US" baseline="30000" dirty="0" smtClean="0">
                <a:solidFill>
                  <a:schemeClr val="tx2"/>
                </a:solidFill>
              </a:rPr>
              <a:t>  ∞</a:t>
            </a:r>
            <a:r>
              <a:rPr lang="en-US" dirty="0" smtClean="0">
                <a:solidFill>
                  <a:schemeClr val="tx2"/>
                </a:solidFill>
              </a:rPr>
              <a:t> , 3  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  <a:endParaRPr lang="en-US" baseline="30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400" b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57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 domain of f is [0, 10] and the range is [-2, 2]</a:t>
            </a:r>
            <a:br>
              <a:rPr lang="en-US" sz="2400" b="1" dirty="0" smtClean="0"/>
            </a:br>
            <a:r>
              <a:rPr lang="en-US" sz="2400" b="1" dirty="0" smtClean="0"/>
              <a:t>a) y = f(x - 3)</a:t>
            </a:r>
            <a:br>
              <a:rPr lang="en-US" sz="2400" b="1" dirty="0" smtClean="0"/>
            </a:br>
            <a:r>
              <a:rPr lang="en-US" sz="2400" b="1" dirty="0" smtClean="0"/>
              <a:t>b) 3 f(x)</a:t>
            </a:r>
            <a:br>
              <a:rPr lang="en-US" sz="2400" b="1" dirty="0" smtClean="0"/>
            </a:br>
            <a:r>
              <a:rPr lang="en-US" sz="2400" b="1" dirty="0" smtClean="0"/>
              <a:t>c) 2f(x- 5)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u="sng" dirty="0" smtClean="0"/>
              <a:t>Solution</a:t>
            </a:r>
          </a:p>
          <a:p>
            <a:pPr>
              <a:buFontTx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a) Translate the domain right 3 units Domain [ 3, 13]; Range : [-2, 2]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b) Stretch the range vertically by a factor of 3. Domain [0, 10] by [-6, 6]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c) Stretch the range vertically by a factor of 2, and translate the domain right 5 units. Domain: [5, 15] and Range : [-4, 4]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227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Ch 2.4 – Functions as Mathematical Models</vt:lpstr>
      <vt:lpstr>2.4 Functions as Mathematical Models (Shape of the graph)</vt:lpstr>
      <vt:lpstr>44 a The table shows how the amount of water, A, flowing past a point on a river is related to the width, W, of the river at that point  </vt:lpstr>
      <vt:lpstr>Ch 2.6 – Domain and Range</vt:lpstr>
      <vt:lpstr>                                            Domain - The domain of a function is the set of permissible values for the input variable. The range is the set of function values ( that is , values of the output variable) that correspond to the domain values.  Function- A relationship between two variables is a function if each element of the domain is paired with exactly one element of the range</vt:lpstr>
      <vt:lpstr>STEP FUNCTION</vt:lpstr>
      <vt:lpstr>               </vt:lpstr>
      <vt:lpstr> Ex- 2.6 , 28a)                                                                                                                          Find the Domain of each function  a) h(n ) = 3 + (n – 1)2   b) g(n) = 3 - (n + 1)2 </vt:lpstr>
      <vt:lpstr>         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2.4 – Functions as Mathematical Models</dc:title>
  <dc:creator>Learning Technology Center</dc:creator>
  <cp:lastModifiedBy> </cp:lastModifiedBy>
  <cp:revision>12</cp:revision>
  <dcterms:created xsi:type="dcterms:W3CDTF">2008-10-06T15:31:18Z</dcterms:created>
  <dcterms:modified xsi:type="dcterms:W3CDTF">2010-07-13T19:49:57Z</dcterms:modified>
</cp:coreProperties>
</file>